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3" r:id="rId2"/>
    <p:sldId id="282" r:id="rId3"/>
    <p:sldId id="283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75" r:id="rId12"/>
    <p:sldId id="281" r:id="rId13"/>
    <p:sldId id="277" r:id="rId14"/>
    <p:sldId id="278" r:id="rId15"/>
    <p:sldId id="279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00CC"/>
    <a:srgbClr val="009900"/>
    <a:srgbClr val="FF0066"/>
    <a:srgbClr val="660033"/>
    <a:srgbClr val="2E2ED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4" d="100"/>
          <a:sy n="84" d="100"/>
        </p:scale>
        <p:origin x="-140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AF4A4-F5EE-430E-9010-4563F1C1F2F3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69C8A-86AA-4317-B275-AF3B071B1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86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9C8A-86AA-4317-B275-AF3B071B156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6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9C8A-86AA-4317-B275-AF3B071B156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0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1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0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0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8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6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3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3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9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93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3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ACF3A-1E13-47D9-888E-1F386347031E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C30CE-FDBA-4AAB-A158-D73CFDB0E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1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4.tmp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10" Type="http://schemas.openxmlformats.org/officeDocument/2006/relationships/image" Target="../media/image24.tmp"/><Relationship Id="rId4" Type="http://schemas.openxmlformats.org/officeDocument/2006/relationships/image" Target="../media/image18.png"/><Relationship Id="rId9" Type="http://schemas.openxmlformats.org/officeDocument/2006/relationships/image" Target="../media/image23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image" Target="../media/image25.tmp"/><Relationship Id="rId7" Type="http://schemas.openxmlformats.org/officeDocument/2006/relationships/image" Target="../media/image29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9399"/>
            <a:ext cx="925252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288031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i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Идём </a:t>
            </a:r>
            <a: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детский сад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b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(адаптация ребёнка к детскому саду).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5445224"/>
            <a:ext cx="5760640" cy="141277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открытых дверей в 1 младшей группе</a:t>
            </a:r>
          </a:p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воспитатель: Москаленко Надежда Ивановна.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6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" y="0"/>
            <a:ext cx="9144001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9672" y="498063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29125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Давайте справляться вместе!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6512" y="688468"/>
            <a:ext cx="90726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lvl="1" indent="-533400">
              <a:lnSpc>
                <a:spcPct val="80000"/>
              </a:lnSpc>
              <a:defRPr/>
            </a:pPr>
            <a:r>
              <a:rPr lang="ru-RU" b="1" dirty="0">
                <a:solidFill>
                  <a:srgbClr val="660066"/>
                </a:solidFill>
                <a:latin typeface="Arial Narrow" pitchFamily="34" charset="0"/>
              </a:rPr>
              <a:t>Основная задача в период адаптации ребенка в детском саду-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 marL="990600" lvl="1" indent="-533400">
              <a:lnSpc>
                <a:spcPct val="80000"/>
              </a:lnSpc>
              <a:defRPr/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       </a:t>
            </a:r>
            <a:r>
              <a:rPr lang="ru-RU" b="1" dirty="0">
                <a:solidFill>
                  <a:srgbClr val="660066"/>
                </a:solidFill>
                <a:latin typeface="Arial Narrow" pitchFamily="34" charset="0"/>
              </a:rPr>
              <a:t>формирование эмоционального контакта, доверия детей к воспитателю. </a:t>
            </a:r>
          </a:p>
          <a:p>
            <a:pPr marL="990600" lvl="1" indent="-533400">
              <a:lnSpc>
                <a:spcPct val="80000"/>
              </a:lnSpc>
              <a:defRPr/>
            </a:pPr>
            <a:endParaRPr lang="ru-RU" b="1" dirty="0">
              <a:solidFill>
                <a:srgbClr val="660066"/>
              </a:solidFill>
              <a:latin typeface="Arial Narrow" pitchFamily="34" charset="0"/>
            </a:endParaRPr>
          </a:p>
          <a:p>
            <a:pPr marL="990600" lvl="1" indent="-533400">
              <a:lnSpc>
                <a:spcPct val="80000"/>
              </a:lnSpc>
              <a:defRPr/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Мы стараемся чтобы ребенок видел в 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воспитателе доброго, всегда готового прийти на помощь человека и интересного партнера в игре. 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Эмоциональное общение возникает на основе совместных действий (</a:t>
            </a:r>
            <a:r>
              <a:rPr lang="ru-RU" i="1" dirty="0">
                <a:solidFill>
                  <a:srgbClr val="660066"/>
                </a:solidFill>
                <a:latin typeface="Arial Narrow" pitchFamily="34" charset="0"/>
              </a:rPr>
              <a:t>игр, занятий, наблюдений </a:t>
            </a:r>
            <a:r>
              <a:rPr lang="ru-RU" i="1" dirty="0" err="1" smtClean="0">
                <a:solidFill>
                  <a:srgbClr val="660066"/>
                </a:solidFill>
                <a:latin typeface="Arial Narrow" pitchFamily="34" charset="0"/>
              </a:rPr>
              <a:t>и.д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).сопровождаемых улыбкой, ласковой интонацией, проявлением заботы к каждому малышу. 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Первые игры проводятся, так чтобы ни один ребенок не чувствовал себя обделенным вниманием. 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Инициатором игр всегда выступает взрослый (</a:t>
            </a:r>
            <a:r>
              <a:rPr lang="ru-RU" i="1" dirty="0">
                <a:solidFill>
                  <a:srgbClr val="660066"/>
                </a:solidFill>
                <a:latin typeface="Arial Narrow" pitchFamily="34" charset="0"/>
              </a:rPr>
              <a:t>берёт на себя какую -то роль в игре)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.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 Игры выбираются с учетом возможностей детей, места проведения.</a:t>
            </a:r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68" y="3430522"/>
            <a:ext cx="6546148" cy="336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7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069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9257" y="19168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" y="-27384"/>
            <a:ext cx="9144000" cy="68853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13697" y="2161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Помощь нужна еще и маме! 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33089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Мама находится в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не меньшем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стрессе и переживаниях.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Поступление в сад – это момент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отделения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мамы от ребенка,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испытание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для обоих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sz="2400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3597596" cy="45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069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9257" y="19168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8" y="0"/>
            <a:ext cx="9166430" cy="68853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3588" y="20197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Чего боится мама!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849288"/>
            <a:ext cx="52200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Расставаться по утрам, истерик;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Плохой аппетит;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Частые болезни;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Недостаточная </a:t>
            </a:r>
            <a:r>
              <a:rPr lang="ru-RU" sz="2000" dirty="0" err="1" smtClean="0">
                <a:solidFill>
                  <a:srgbClr val="660066"/>
                </a:solidFill>
                <a:latin typeface="Arial Narrow" pitchFamily="34" charset="0"/>
              </a:rPr>
              <a:t>сформерованность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 навыков самообслуживания;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Наличие капризов, упрямства, агрессии;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Трудности укладывания спать в саду;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Плохая речь ребёнка;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Наличие у ребёнка вредных привычек;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Нежелание ребёнка идти на контакт с воспитателем;</a:t>
            </a:r>
          </a:p>
          <a:p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Возможное недостаточное внимание со стороны воспитателя.</a:t>
            </a:r>
          </a:p>
          <a:p>
            <a:endParaRPr lang="ru-RU" sz="2000" dirty="0">
              <a:latin typeface="Arial Narrow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52" y="1196752"/>
            <a:ext cx="3956994" cy="350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9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069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9257" y="19168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22" y="-84058"/>
            <a:ext cx="9360024" cy="709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13697" y="2161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06120" y="1039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27684"/>
            <a:ext cx="5310336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Маме необходимо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помочь:</a:t>
            </a:r>
          </a:p>
          <a:p>
            <a:pPr>
              <a:lnSpc>
                <a:spcPct val="80000"/>
              </a:lnSpc>
              <a:defRPr/>
            </a:pPr>
            <a:endParaRPr lang="ru-RU" sz="2000" b="1" dirty="0">
              <a:solidFill>
                <a:srgbClr val="D90D0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660066"/>
                </a:solidFill>
              </a:rPr>
              <a:t> </a:t>
            </a:r>
            <a:r>
              <a:rPr lang="ru-RU" sz="2000" dirty="0" smtClean="0">
                <a:solidFill>
                  <a:srgbClr val="660066"/>
                </a:solidFill>
              </a:rPr>
              <a:t>1.</a:t>
            </a:r>
            <a:r>
              <a:rPr lang="ru-RU" sz="2000" b="1" i="1" dirty="0" smtClean="0">
                <a:solidFill>
                  <a:srgbClr val="660066"/>
                </a:solidFill>
                <a:latin typeface="Arial Narrow" pitchFamily="34" charset="0"/>
              </a:rPr>
              <a:t>Быть </a:t>
            </a:r>
            <a:r>
              <a:rPr lang="ru-RU" sz="2000" b="1" i="1" dirty="0">
                <a:solidFill>
                  <a:srgbClr val="660066"/>
                </a:solidFill>
                <a:latin typeface="Arial Narrow" pitchFamily="34" charset="0"/>
              </a:rPr>
              <a:t>уверенной, что посещение сада действительно нужно семье.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    Например, необходимость работать, чтобы вносить свой вклад (порой единственный) в доход семьи.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660066"/>
                </a:solidFill>
                <a:latin typeface="Arial Narrow" pitchFamily="34" charset="0"/>
              </a:rPr>
              <a:t>2.Поверить</a:t>
            </a:r>
            <a:r>
              <a:rPr lang="ru-RU" sz="2000" b="1" i="1" dirty="0">
                <a:solidFill>
                  <a:srgbClr val="660066"/>
                </a:solidFill>
                <a:latin typeface="Arial Narrow" pitchFamily="34" charset="0"/>
              </a:rPr>
              <a:t>, что малыш на самом деле вовсе не «слабое» создание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. Адаптационная система ребенка достаточно сильна, чтобы это испытание выдержать. Плач – это помощник нервной системы, он не дает ей перегружаться. Хуже, когда ребенок настолько зажат, что не может плакать.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660066"/>
                </a:solidFill>
                <a:latin typeface="Arial Narrow" pitchFamily="34" charset="0"/>
              </a:rPr>
              <a:t>3.Воспользоваться </a:t>
            </a:r>
            <a:r>
              <a:rPr lang="ru-RU" sz="2000" b="1" i="1" dirty="0">
                <a:solidFill>
                  <a:srgbClr val="660066"/>
                </a:solidFill>
                <a:latin typeface="Arial Narrow" pitchFamily="34" charset="0"/>
              </a:rPr>
              <a:t>помощью.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    Обратиться к психологу, этот специалист может помочь не только ребенку, но и его маме, рассказав о том, как проходит адаптация, и уверив, что в саду действительно работают люди, внимательные к детям. Иногда маме очень нужно знать, что ее ребенок быстро успокаивается после ее ухода.  Такую информацию может дать и психолог, наблюдающий за детьми в процессе адаптации, и воспитатели.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dirty="0">
              <a:solidFill>
                <a:srgbClr val="660066"/>
              </a:solidFill>
            </a:endParaRPr>
          </a:p>
        </p:txBody>
      </p:sp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73" y="1196752"/>
            <a:ext cx="3383311" cy="332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1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069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9257" y="19168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1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13697" y="2161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06120" y="1039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05640" y="207028"/>
            <a:ext cx="432048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Дети, у которых уже имеется положительный опыт общения со взрослыми и сверстниками, составляют самую благоприятную группу по характеру поведения, и привыкают они к детскому саду сравнительно быстро. </a:t>
            </a:r>
          </a:p>
          <a:p>
            <a:pPr algn="ctr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ru-RU" sz="2800" b="1" i="1" dirty="0">
              <a:solidFill>
                <a:srgbClr val="F60AC3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D90D0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8" y="2852936"/>
            <a:ext cx="3142239" cy="2328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55" y="763343"/>
            <a:ext cx="2876742" cy="1615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" y="850410"/>
            <a:ext cx="2592288" cy="138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Вырезка экран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2658481"/>
            <a:ext cx="2411770" cy="2120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Вырезка экран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429" y="3710939"/>
            <a:ext cx="2796783" cy="7621"/>
          </a:xfrm>
          <a:prstGeom prst="rect">
            <a:avLst/>
          </a:prstGeom>
        </p:spPr>
      </p:pic>
      <p:pic>
        <p:nvPicPr>
          <p:cNvPr id="19" name="Рисунок 18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81" y="2437532"/>
            <a:ext cx="3393374" cy="182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86" y="4550256"/>
            <a:ext cx="3670958" cy="2038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7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069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9257" y="19168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0" y="-25544"/>
            <a:ext cx="9169360" cy="68835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13697" y="2161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06120" y="1039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24128" y="-243408"/>
            <a:ext cx="4158208" cy="70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F60AC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37274" y="2397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Я маме помогаю: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Я в детский сад хожу.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Игрушки не ломаю.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Детей не обижаю.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В углу я не сижу.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Я в садике не плачу,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Обедаю и сплю,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Гуляю, куклу нянчу.</a:t>
            </a:r>
            <a:b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Танцую и пою.</a:t>
            </a:r>
            <a:endParaRPr lang="ru-RU" sz="2000" dirty="0">
              <a:solidFill>
                <a:srgbClr val="660066"/>
              </a:solidFill>
              <a:latin typeface="Arial Narrow" pitchFamily="34" charset="0"/>
            </a:endParaRPr>
          </a:p>
        </p:txBody>
      </p:sp>
      <p:pic>
        <p:nvPicPr>
          <p:cNvPr id="16" name="Рисунок 1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" y="2774373"/>
            <a:ext cx="2896784" cy="198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34" y="72631"/>
            <a:ext cx="3406476" cy="1869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19" y="1916832"/>
            <a:ext cx="3730561" cy="2003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69" y="5046351"/>
            <a:ext cx="348081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45" y="3920093"/>
            <a:ext cx="2973897" cy="1974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5" y="3140968"/>
            <a:ext cx="3500994" cy="1922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Вырезка экран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" y="370195"/>
            <a:ext cx="3256375" cy="2397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8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8965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021557"/>
            <a:ext cx="61607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836712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190" y="1484784"/>
            <a:ext cx="4572000" cy="541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0692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1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9257" y="19168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" y="0"/>
            <a:ext cx="9143999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13697" y="2161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06120" y="1039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24128" y="-243408"/>
            <a:ext cx="4158208" cy="70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F60AC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37274" y="23977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sz="2000" dirty="0">
              <a:solidFill>
                <a:srgbClr val="660066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1926136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7495" y="1592505"/>
            <a:ext cx="762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СПАСИБО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за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29320"/>
            <a:ext cx="4320479" cy="4075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6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836712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Какое счастье !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Ваш малыш подрос!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И многое уже умеет сам: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играет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, ходит, говорит  и размышляет.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Тревожно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папе, маме, всей семье,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переживает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даже серый кот-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малыш сегодня в детский сад идёт!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Вздыхает мама- как он там один?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Не плачет ли? Что кушает? Что с ним?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Не хочет больше с сад- но почему?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И что всё это значит?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Что делать? Как же всё исправить?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Всех,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адаптация переживать заставит!</a:t>
            </a:r>
            <a:endParaRPr lang="ru-RU" sz="2000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1" y="1412776"/>
            <a:ext cx="396745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60648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Как облегчить адаптацию?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Что это такое?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Адаптация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– это приспособление организма к изменяющимся внешним условиям. Процесс, часто проходящий с напряжением и перенапряжением психических и физических сил детского организма. В привычную, сложившуюся жизнь ребенка буквально врываются следующие изменения: 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1.четкий режим дня; 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2.отсутствие родных рядом; 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3.постоянный контакт со сверстниками;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4.необходимость слушаться и подчиняться незнакомому до этого человеку;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5.резкое уменьшение персонального внимания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. </a:t>
            </a:r>
            <a:br>
              <a:rPr lang="ru-RU" dirty="0">
                <a:solidFill>
                  <a:srgbClr val="660066"/>
                </a:solidFill>
                <a:latin typeface="Arial Narrow" pitchFamily="34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51" y="980728"/>
            <a:ext cx="4046549" cy="302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4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0"/>
            <a:ext cx="9160042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59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275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60648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Какая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она бывает?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</a:rPr>
              <a:t>легкая адаптация: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660066"/>
                </a:solidFill>
              </a:rPr>
              <a:t>1.</a:t>
            </a:r>
            <a:r>
              <a:rPr lang="ru-RU" sz="2400" dirty="0" smtClean="0">
                <a:solidFill>
                  <a:srgbClr val="660066"/>
                </a:solidFill>
                <a:latin typeface="Arial Narrow" pitchFamily="34" charset="0"/>
              </a:rPr>
              <a:t>Временное </a:t>
            </a: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>нарушение сна, аппетита (</a:t>
            </a:r>
            <a:r>
              <a:rPr lang="ru-RU" sz="2400" i="1" dirty="0">
                <a:solidFill>
                  <a:srgbClr val="660066"/>
                </a:solidFill>
                <a:latin typeface="Arial Narrow" pitchFamily="34" charset="0"/>
              </a:rPr>
              <a:t>нормализуется  в течение 7-10 дней)</a:t>
            </a: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>2. </a:t>
            </a:r>
            <a:r>
              <a:rPr lang="ru-RU" sz="2400" dirty="0" smtClean="0">
                <a:solidFill>
                  <a:srgbClr val="660066"/>
                </a:solidFill>
                <a:latin typeface="Arial Narrow" pitchFamily="34" charset="0"/>
              </a:rPr>
              <a:t>Характер </a:t>
            </a: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>взаимоотношений со взрослыми и двигательная активность практически не изменяются;</a:t>
            </a:r>
            <a:br>
              <a:rPr lang="ru-RU" sz="24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400" dirty="0" smtClean="0">
                <a:solidFill>
                  <a:srgbClr val="660066"/>
                </a:solidFill>
                <a:latin typeface="Arial Narrow" pitchFamily="34" charset="0"/>
              </a:rPr>
              <a:t>3.Заболеваний </a:t>
            </a:r>
            <a:r>
              <a:rPr lang="ru-RU" sz="2400" dirty="0">
                <a:solidFill>
                  <a:srgbClr val="660066"/>
                </a:solidFill>
                <a:latin typeface="Arial Narrow" pitchFamily="34" charset="0"/>
              </a:rPr>
              <a:t>не возникает</a:t>
            </a:r>
            <a:r>
              <a:rPr lang="ru-RU" sz="2400" i="1" dirty="0">
                <a:solidFill>
                  <a:srgbClr val="000000"/>
                </a:solidFill>
                <a:latin typeface="Arial Narrow" pitchFamily="34" charset="0"/>
              </a:rPr>
              <a:t>. </a:t>
            </a:r>
            <a:br>
              <a:rPr lang="ru-RU" sz="2400" i="1" dirty="0">
                <a:solidFill>
                  <a:srgbClr val="000000"/>
                </a:solidFill>
                <a:latin typeface="Arial Narrow" pitchFamily="34" charset="0"/>
              </a:rPr>
            </a:br>
            <a:r>
              <a:rPr lang="ru-RU" sz="2400" dirty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Arial Narrow" pitchFamily="34" charset="0"/>
              </a:rPr>
            </a:br>
            <a:endParaRPr lang="ru-RU" sz="2400" dirty="0"/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94" y="916138"/>
            <a:ext cx="4107349" cy="438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7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00"/>
            <a:ext cx="9144000" cy="68817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59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275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76470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Средняя адаптация.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 i="1" dirty="0">
                <a:solidFill>
                  <a:srgbClr val="C00000"/>
                </a:solidFill>
              </a:rPr>
              <a:t>все нарушения выражены более и длительно :</a:t>
            </a:r>
            <a:br>
              <a:rPr lang="ru-RU" sz="2000" i="1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660066"/>
                </a:solidFill>
              </a:rPr>
              <a:t>1</a:t>
            </a:r>
            <a:r>
              <a:rPr lang="ru-RU" sz="2000" i="1" dirty="0" smtClean="0">
                <a:solidFill>
                  <a:srgbClr val="660066"/>
                </a:solidFill>
              </a:rPr>
              <a:t>.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Сон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, аппетит восстанавливаются в        течение </a:t>
            </a:r>
            <a:r>
              <a:rPr lang="ru-RU" sz="2000" b="1" i="1" dirty="0">
                <a:solidFill>
                  <a:srgbClr val="660066"/>
                </a:solidFill>
                <a:latin typeface="Arial Narrow" pitchFamily="34" charset="0"/>
              </a:rPr>
              <a:t>20-40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дней), 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2. 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Речевая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активность (</a:t>
            </a:r>
            <a:r>
              <a:rPr lang="ru-RU" sz="2000" b="1" i="1" dirty="0">
                <a:solidFill>
                  <a:srgbClr val="660066"/>
                </a:solidFill>
                <a:latin typeface="Arial Narrow" pitchFamily="34" charset="0"/>
              </a:rPr>
              <a:t>30- 40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дней), 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3.Эмоциональное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состояние (</a:t>
            </a:r>
            <a:r>
              <a:rPr lang="ru-RU" sz="2000" b="1" i="1" dirty="0">
                <a:solidFill>
                  <a:srgbClr val="660066"/>
                </a:solidFill>
                <a:latin typeface="Arial Narrow" pitchFamily="34" charset="0"/>
              </a:rPr>
              <a:t>30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дней), 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4.Двигательная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активность, претерпевающая значительные изменения, приходит в норму за 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(</a:t>
            </a:r>
            <a:r>
              <a:rPr lang="ru-RU" sz="2000" b="1" i="1" dirty="0" smtClean="0">
                <a:solidFill>
                  <a:srgbClr val="660066"/>
                </a:solidFill>
                <a:latin typeface="Arial Narrow" pitchFamily="34" charset="0"/>
              </a:rPr>
              <a:t>30-35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дней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.)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/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5.Взаимодействие со взрослыми и сверстниками не нарушается</a:t>
            </a:r>
            <a:r>
              <a:rPr lang="ru-RU" sz="2000" dirty="0">
                <a:solidFill>
                  <a:srgbClr val="6600CC"/>
                </a:solidFill>
                <a:latin typeface="Arial Narrow" pitchFamily="34" charset="0"/>
              </a:rPr>
              <a:t>. </a:t>
            </a:r>
            <a:br>
              <a:rPr lang="ru-RU" sz="2000" dirty="0">
                <a:solidFill>
                  <a:srgbClr val="6600CC"/>
                </a:solidFill>
                <a:latin typeface="Arial Narrow" pitchFamily="34" charset="0"/>
              </a:rPr>
            </a:br>
            <a:endParaRPr lang="ru-RU" sz="2000" dirty="0"/>
          </a:p>
        </p:txBody>
      </p:sp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6" y="1196752"/>
            <a:ext cx="3814558" cy="349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04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59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275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28176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3. Тяжелая адаптация 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(от 2 до 6 месяцев)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r>
              <a:rPr lang="ru-RU" sz="2000" dirty="0" smtClean="0">
                <a:solidFill>
                  <a:srgbClr val="660066"/>
                </a:solidFill>
              </a:rPr>
              <a:t>1.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Снижение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аппетита (</a:t>
            </a:r>
            <a: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  <a:t>иногда возникает рвота при кормлении);</a:t>
            </a:r>
            <a:b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2.Резкое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нарушение сна;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3.Избегание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контактов со сверстниками, попытки уединиться, отмечается подавленное состояние ;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4.Дети 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заболевают в течение первых 10 дней и продолжают повторно болеть в течение всего времени привыкания к коллективу сверстников.</a:t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/>
            </a:r>
            <a:br>
              <a:rPr lang="ru-RU" sz="2000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4. Очень тяжелая адаптация:       около полугода и более. 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Arial Narrow" pitchFamily="34" charset="0"/>
              </a:rPr>
            </a:br>
            <a:endParaRPr lang="ru-RU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52" y="908720"/>
            <a:ext cx="2741885" cy="424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6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4"/>
            <a:ext cx="9251505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59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275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9360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56617"/>
            <a:ext cx="4572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Кому легко?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r>
              <a:rPr lang="ru-RU" sz="2000" b="1" dirty="0" smtClean="0">
                <a:solidFill>
                  <a:srgbClr val="660066"/>
                </a:solidFill>
                <a:latin typeface="Arial Narrow" pitchFamily="34" charset="0"/>
              </a:rPr>
              <a:t>Детям</a:t>
            </a: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, чьи родители готовили их к посещению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сада заранее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(</a:t>
            </a:r>
            <a: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  <a:t>беседы о д/саде, прогулки около д/сада, общение с другими детьми).</a:t>
            </a:r>
            <a:b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Детям, физически здоровым</a:t>
            </a:r>
            <a: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  <a:t>, т.е. не имеющим ни хронических заболеваний, ни предрасположенности </a:t>
            </a:r>
            <a:r>
              <a:rPr lang="ru-RU" sz="2000" i="1" dirty="0" smtClean="0">
                <a:solidFill>
                  <a:srgbClr val="660066"/>
                </a:solidFill>
                <a:latin typeface="Arial Narrow" pitchFamily="34" charset="0"/>
              </a:rPr>
              <a:t> к </a:t>
            </a:r>
            <a: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  <a:t>частым простудным заболеваниям. </a:t>
            </a:r>
            <a:b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Детям, имеющим навыки самостоятельности.</a:t>
            </a:r>
            <a: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  <a:t> Это одевание (хотя бы в небольшом объеме), «горшечный» этикет, самостоятельное принятие пищи.</a:t>
            </a:r>
            <a:b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</a:br>
            <a:endParaRPr lang="ru-RU" sz="2000" dirty="0"/>
          </a:p>
        </p:txBody>
      </p:sp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9939"/>
            <a:ext cx="3431766" cy="2597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79" y="3136876"/>
            <a:ext cx="3681260" cy="242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7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59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275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9360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1120676"/>
            <a:ext cx="451077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Кому легко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?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</a:b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 Детям, чей режим близок к режиму д/сада.</a:t>
            </a:r>
            <a:b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</a:b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Детям, чей рацион питания приближен к </a:t>
            </a:r>
            <a:r>
              <a:rPr lang="ru-RU" sz="2000" b="1" dirty="0" smtClean="0">
                <a:solidFill>
                  <a:srgbClr val="660066"/>
                </a:solidFill>
                <a:latin typeface="Arial Narrow" pitchFamily="34" charset="0"/>
              </a:rPr>
              <a:t>садовскому</a:t>
            </a:r>
            <a:r>
              <a:rPr lang="ru-RU" sz="2000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i="1" dirty="0">
                <a:solidFill>
                  <a:srgbClr val="660066"/>
                </a:solidFill>
                <a:latin typeface="Arial Narrow" pitchFamily="34" charset="0"/>
              </a:rPr>
              <a:t>(Если ребенок видит на тарелке более-менее привычную пищу, он быстрее начинает кушать в саду, а еда и питье – это залог более уравновешенного состояния).</a:t>
            </a:r>
            <a:r>
              <a:rPr lang="ru-RU" sz="2000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  <a:t> </a:t>
            </a:r>
            <a:br>
              <a:rPr lang="ru-RU" sz="2000" b="1" dirty="0">
                <a:solidFill>
                  <a:srgbClr val="660066"/>
                </a:solidFill>
                <a:latin typeface="Arial Narrow" pitchFamily="34" charset="0"/>
              </a:rPr>
            </a:br>
            <a:endParaRPr lang="ru-RU" sz="2000" dirty="0"/>
          </a:p>
        </p:txBody>
      </p:sp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3377"/>
            <a:ext cx="4073623" cy="325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80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59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275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660066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9360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48640" y="546807"/>
            <a:ext cx="2226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А кому трудно ?</a:t>
            </a:r>
            <a:endParaRPr lang="ru-RU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05606" y="1443841"/>
            <a:ext cx="4572000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660066"/>
                </a:solidFill>
                <a:latin typeface="Arial Narrow" pitchFamily="34" charset="0"/>
              </a:rPr>
              <a:t>1.Малышам, которые воспринимают поступление в сад как неожиданность;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 2.</a:t>
            </a:r>
            <a:r>
              <a:rPr lang="ru-RU" b="1" dirty="0">
                <a:solidFill>
                  <a:srgbClr val="660066"/>
                </a:solidFill>
                <a:latin typeface="Arial Narrow" pitchFamily="34" charset="0"/>
              </a:rPr>
              <a:t>Наличие отрицательных привычек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                           (</a:t>
            </a:r>
            <a:r>
              <a:rPr lang="ru-RU" i="1" dirty="0">
                <a:solidFill>
                  <a:srgbClr val="660066"/>
                </a:solidFill>
                <a:latin typeface="Arial Narrow" pitchFamily="34" charset="0"/>
              </a:rPr>
              <a:t>сосание соски, укачивание при укладывании);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3.Главной и основной причиной является </a:t>
            </a:r>
            <a:r>
              <a:rPr lang="ru-RU" b="1" dirty="0">
                <a:solidFill>
                  <a:srgbClr val="660066"/>
                </a:solidFill>
                <a:latin typeface="Arial Narrow" pitchFamily="34" charset="0"/>
              </a:rPr>
              <a:t>отсутствие у ребенка опыта общения со взрослыми и детьми.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Особенно страдают при вхождении в группу те дети, опыт общения которых был сужен до минимума (</a:t>
            </a:r>
            <a:r>
              <a:rPr lang="ru-RU" i="1" dirty="0">
                <a:solidFill>
                  <a:srgbClr val="660066"/>
                </a:solidFill>
                <a:latin typeface="Arial Narrow" pitchFamily="34" charset="0"/>
              </a:rPr>
              <a:t>мама - ребенок, бабушка - ребенок), 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ограничен рамками семьи . </a:t>
            </a:r>
            <a:endParaRPr lang="ru-RU" dirty="0" smtClean="0">
              <a:solidFill>
                <a:srgbClr val="660066"/>
              </a:solidFill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660066"/>
                </a:solidFill>
                <a:latin typeface="Arial Narrow" pitchFamily="34" charset="0"/>
              </a:rPr>
              <a:t>Знакомство </a:t>
            </a:r>
            <a:r>
              <a:rPr lang="ru-RU" dirty="0">
                <a:solidFill>
                  <a:srgbClr val="660066"/>
                </a:solidFill>
                <a:latin typeface="Arial Narrow" pitchFamily="34" charset="0"/>
              </a:rPr>
              <a:t>с новыми людьми, установление с ними контакта весьма затруднительно для таких детей.</a:t>
            </a:r>
          </a:p>
        </p:txBody>
      </p:sp>
      <p:pic>
        <p:nvPicPr>
          <p:cNvPr id="16" name="Рисунок 1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1" y="1326628"/>
            <a:ext cx="4016088" cy="384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0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536</Words>
  <Application>Microsoft Office PowerPoint</Application>
  <PresentationFormat>Экран (4:3)</PresentationFormat>
  <Paragraphs>149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Идём в детский сад! (адаптация ребёнка к детскому саду).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</vt:lpstr>
      <vt:lpstr>   </vt:lpstr>
      <vt:lpstr>   </vt:lpstr>
      <vt:lpstr>   </vt:lpstr>
      <vt:lpstr>   </vt:lpstr>
      <vt:lpstr>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Идем в детский сад!</dc:title>
  <dc:creator>Белка</dc:creator>
  <cp:lastModifiedBy>Белка</cp:lastModifiedBy>
  <cp:revision>56</cp:revision>
  <dcterms:created xsi:type="dcterms:W3CDTF">2014-04-05T15:36:14Z</dcterms:created>
  <dcterms:modified xsi:type="dcterms:W3CDTF">2015-01-17T09:26:35Z</dcterms:modified>
</cp:coreProperties>
</file>